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jpeg" ContentType="image/jpeg"/>
  <Override PartName="/ppt/media/image9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0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2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ftr" idx="2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sldNum" idx="2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70FA4B6-FE45-43EA-BE7D-4A49E72411ED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499D378-135A-49C1-BC38-C79D5FF83BCB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62D1E8B-F051-4153-A2CF-38DF1397B931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7288CDC-71C4-4A4F-910D-685B08913AE2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9B6FE7A-F674-4573-987E-CD611DFD36A3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Espace réservé du numéro de diapositive 6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D13F4BBB-505C-4CF6-BC59-83F2C5DC85CC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Espace réservé du numéro de diapositive 2"/>
          <p:cNvSpPr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7D2C474-88DE-4F09-A3D1-2860A3073433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x" preserve="1">
  <p:cSld name="Master1-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0F3332-B2E4-431C-8CFD-C06382CBE0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x" preserve="1">
  <p:cSld name="Master1-Layout1-title-Diapositive-de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ABE85D-C4A9-40CC-A328-29B13A9F2ED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x" preserve="1">
  <p:cSld name="Master1-Layout2-obj-Titre-et-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EFC091A-2607-409E-957E-F663F42C8B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x" preserve="1">
  <p:cSld name="Master1-Layout3-secHead-Titre-de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36DC3D5-D430-4021-8060-4FB20464C59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x" preserve="1">
  <p:cSld name="Master1-Layout4-twoObj-Deux-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34CE7BF-C15B-429D-BA38-FEDBF758E2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x" preserve="1">
  <p:cSld name="Master1-Layout5-twoTxTwoObj-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8FAE400-8D9A-4C80-B72D-61DBBE7899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x" preserve="1">
  <p:cSld name="Master1-Layout6-titleOnly-Titre-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C81962E-106F-477E-8E0E-0887D8D2D8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x" preserve="1">
  <p:cSld name="Master1-Layout7-blank-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C839F40-E879-4D58-B284-698B4EE447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1C2665-E01D-4700-AD98-15208C6D2A38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E35296-5B5E-4C69-9FAF-584F49FD0317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513B0FC-F2DF-43D4-8B44-610BB1FE0043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6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7DA455-15B7-4D52-A85F-6BED9DFAD423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EC819E-91A3-4DB3-A6C9-25B7448575F7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 idx="16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 idx="17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05FE5F-453E-4572-9988-406E51242586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dt" idx="18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ftr" idx="19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sldNum" idx="20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A9961A-F979-4B54-BA72-4915EDFEDE18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dt" idx="21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ftr" idx="22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lnSpc>
                <a:spcPct val="100000"/>
              </a:lnSpc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sldNum" idx="23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B13713-E59C-46AE-B6DD-BDF51E6849AE}" type="slidenum">
              <a:rPr b="0" lang="fr-FR" sz="1400" spc="-1" strike="noStrike">
                <a:solidFill>
                  <a:srgbClr val="000000"/>
                </a:solidFill>
                <a:latin typeface="Times New Roman"/>
                <a:ea typeface="Segoe UI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dt" idx="24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2" descr=""/>
          <p:cNvPicPr/>
          <p:nvPr/>
        </p:nvPicPr>
        <p:blipFill>
          <a:blip r:embed="rId1"/>
          <a:stretch/>
        </p:blipFill>
        <p:spPr>
          <a:xfrm>
            <a:off x="339480" y="2089800"/>
            <a:ext cx="3782160" cy="2275560"/>
          </a:xfrm>
          <a:prstGeom prst="rect">
            <a:avLst/>
          </a:prstGeom>
          <a:ln w="0">
            <a:noFill/>
          </a:ln>
        </p:spPr>
      </p:pic>
      <p:sp>
        <p:nvSpPr>
          <p:cNvPr id="79" name="ZoneTexte 2"/>
          <p:cNvSpPr/>
          <p:nvPr/>
        </p:nvSpPr>
        <p:spPr>
          <a:xfrm>
            <a:off x="240120" y="2066400"/>
            <a:ext cx="2131920" cy="23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  <a:spcBef>
                <a:spcPts val="1440"/>
              </a:spcBef>
              <a:spcAft>
                <a:spcPts val="1199"/>
              </a:spcAft>
            </a:pPr>
            <a:r>
              <a:rPr b="0" lang="fr-FR" sz="8710" spc="-1" strike="noStrike">
                <a:solidFill>
                  <a:schemeClr val="dk1"/>
                </a:solidFill>
                <a:latin typeface="Helvetica Neue"/>
                <a:ea typeface="Helvetica Neue"/>
              </a:rPr>
              <a:t>🔎</a:t>
            </a:r>
            <a:endParaRPr b="0" lang="fr-FR" sz="87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Sous-titre 1"/>
          <p:cNvSpPr/>
          <p:nvPr/>
        </p:nvSpPr>
        <p:spPr>
          <a:xfrm>
            <a:off x="-7200" y="27000"/>
            <a:ext cx="10087560" cy="12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4200" spc="-1" strike="noStrike">
                <a:solidFill>
                  <a:schemeClr val="dk1"/>
                </a:solidFill>
                <a:latin typeface="Calibri"/>
                <a:ea typeface="DejaVu Sans"/>
              </a:rPr>
              <a:t>Bois Blancs/Marais/Mont-à-Camp</a:t>
            </a:r>
            <a:endParaRPr b="0" lang="fr-FR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12068280" y="6449400"/>
            <a:ext cx="48456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E9EC34C-D4E5-4DA6-8096-F8CBB6EEFFF5}" type="slidenum">
              <a:rPr b="0" lang="fr-FR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9542520" y="521064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625C7F87-F2EF-4504-886A-8F08FB9CAB2A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rcRect l="5662" t="0" r="2819" b="0"/>
          <a:stretch/>
        </p:blipFill>
        <p:spPr>
          <a:xfrm>
            <a:off x="4500000" y="1620000"/>
            <a:ext cx="5579640" cy="4058640"/>
          </a:xfrm>
          <a:prstGeom prst="rect">
            <a:avLst/>
          </a:prstGeom>
          <a:ln w="0">
            <a:noFill/>
          </a:ln>
        </p:spPr>
      </p:pic>
      <p:sp>
        <p:nvSpPr>
          <p:cNvPr id="84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BF6E8AFF-83A4-466C-9788-E1CC6909B575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/>
          </p:nvPr>
        </p:nvSpPr>
        <p:spPr>
          <a:xfrm>
            <a:off x="0" y="1326600"/>
            <a:ext cx="10080360" cy="3287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i="1" lang="fr-FR" sz="4800" spc="-1" strike="noStrike">
                <a:solidFill>
                  <a:schemeClr val="dk1"/>
                </a:solidFill>
                <a:latin typeface="Calibri"/>
              </a:rPr>
              <a:t>Et vous, quel est votre projet pour Bois Blancs/Marais/Mont-à-Camp ?</a:t>
            </a:r>
            <a:endParaRPr b="0" lang="fr-F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-25560" y="365400"/>
            <a:ext cx="1010592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chemeClr val="dk1"/>
                </a:solidFill>
                <a:latin typeface="Calibri Light"/>
              </a:rPr>
              <a:t>Notre question aux candidats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89A4245-84D6-4D5C-8570-4D6BF66DBE70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Densification : le grand projet Rives Haute Deûle</a:t>
            </a:r>
            <a:br>
              <a:rPr sz="2000"/>
            </a:b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100 ha sur Bois Blancs/Marais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720000" y="1728000"/>
            <a:ext cx="9071280" cy="7196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            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Les phases 1 et 2 confiées à la Soreli 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720000" y="2329560"/>
            <a:ext cx="4229280" cy="2962080"/>
          </a:xfrm>
          <a:prstGeom prst="rect">
            <a:avLst/>
          </a:prstGeom>
          <a:ln w="12600"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 rot="21558000">
            <a:off x="5419080" y="2255760"/>
            <a:ext cx="3920400" cy="3244320"/>
          </a:xfrm>
          <a:prstGeom prst="rect">
            <a:avLst/>
          </a:prstGeom>
          <a:ln w="12600">
            <a:noFill/>
          </a:ln>
        </p:spPr>
      </p:pic>
      <p:sp>
        <p:nvSpPr>
          <p:cNvPr id="89" name=""/>
          <p:cNvSpPr/>
          <p:nvPr/>
        </p:nvSpPr>
        <p:spPr>
          <a:xfrm>
            <a:off x="684000" y="5292000"/>
            <a:ext cx="23396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</a:rPr>
              <a:t>Sources : MEL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12418BB-CA74-418C-B554-9BA3533B425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2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Microsoft YaHei"/>
              </a:rPr>
              <a:t>Une densité qui va doubler</a:t>
            </a:r>
            <a:r>
              <a:rPr b="0" lang="fr-FR" sz="15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endParaRPr b="0" lang="fr-FR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ZoneTexte 3"/>
          <p:cNvSpPr/>
          <p:nvPr/>
        </p:nvSpPr>
        <p:spPr>
          <a:xfrm>
            <a:off x="540000" y="1203480"/>
            <a:ext cx="8942760" cy="275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4 chiffres 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Une 1ère phase de 25 ha = 152.000 m² de surfaces de plancher (SDP)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Une 2è phase de 13 ha = 151.000 m² de surfaces de plancher (SDP)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6B20CB4-1CDD-42A8-A305-715E0A00F80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2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1090080"/>
            <a:ext cx="9071280" cy="853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spcBef>
                <a:spcPts val="2835"/>
              </a:spcBef>
              <a:spcAft>
                <a:spcPts val="1134"/>
              </a:spcAft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Le « Parc Rosa Bonheur » et ses 1 000 logements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80000" y="1831680"/>
            <a:ext cx="4859640" cy="343764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5182200" y="1852920"/>
            <a:ext cx="4537440" cy="3402720"/>
          </a:xfrm>
          <a:prstGeom prst="rect">
            <a:avLst/>
          </a:prstGeom>
          <a:ln w="12600">
            <a:noFill/>
          </a:ln>
        </p:spPr>
      </p:pic>
      <p:sp>
        <p:nvSpPr>
          <p:cNvPr id="97" name="PlaceHolder 2"/>
          <p:cNvSpPr>
            <a:spLocks noGrp="1"/>
          </p:cNvSpPr>
          <p:nvPr>
            <p:ph type="title"/>
          </p:nvPr>
        </p:nvSpPr>
        <p:spPr>
          <a:xfrm>
            <a:off x="0" y="514080"/>
            <a:ext cx="10080360" cy="853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spcBef>
                <a:spcPts val="2835"/>
              </a:spcBef>
              <a:spcAft>
                <a:spcPts val="1134"/>
              </a:spcAft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000000"/>
                </a:solidFill>
                <a:latin typeface="Arial"/>
                <a:ea typeface="Microsoft YaHei"/>
              </a:rPr>
              <a:t>Friche du Marais - </a:t>
            </a:r>
            <a:r>
              <a:rPr b="0" lang="fr-FR" sz="2600" spc="-1" strike="noStrike">
                <a:solidFill>
                  <a:srgbClr val="000000"/>
                </a:solidFill>
                <a:latin typeface="Arial"/>
                <a:ea typeface="Microsoft YaHei"/>
              </a:rPr>
              <a:t>Une densification qui ne dit pas son nom</a:t>
            </a:r>
            <a:br>
              <a:rPr sz="2600"/>
            </a:br>
            <a:br>
              <a:rPr sz="2600"/>
            </a:b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"/>
          <p:cNvSpPr/>
          <p:nvPr/>
        </p:nvSpPr>
        <p:spPr>
          <a:xfrm>
            <a:off x="1476000" y="5292000"/>
            <a:ext cx="233964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</a:rPr>
              <a:t>Source : MEL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"/>
          <p:cNvSpPr/>
          <p:nvPr/>
        </p:nvSpPr>
        <p:spPr>
          <a:xfrm>
            <a:off x="5220000" y="5292000"/>
            <a:ext cx="4499640" cy="76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fr-FR" sz="1600" spc="-1" strike="noStrike">
                <a:solidFill>
                  <a:srgbClr val="000000"/>
                </a:solidFill>
                <a:latin typeface="Arial"/>
              </a:rPr>
              <a:t>Source : document MEL complété par Deûl’Air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0351D187-B6AC-49A0-9C89-F0B7D4FA7F4C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499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L’enjeu de la Gare d’eau/ Boschetti</a:t>
            </a:r>
            <a:br>
              <a:rPr sz="4400"/>
            </a:b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30.000 m² prévus de surfaces de plancher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0" t="8088" r="19534" b="1548"/>
          <a:stretch/>
        </p:blipFill>
        <p:spPr>
          <a:xfrm>
            <a:off x="1805040" y="1324440"/>
            <a:ext cx="6114240" cy="4362840"/>
          </a:xfrm>
          <a:prstGeom prst="rect">
            <a:avLst/>
          </a:prstGeom>
          <a:ln w="12600">
            <a:noFill/>
          </a:ln>
        </p:spPr>
      </p:pic>
      <p:sp>
        <p:nvSpPr>
          <p:cNvPr id="103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788519C0-B6AE-4592-9718-DCB1210BF26F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Microsoft YaHei"/>
              </a:rPr>
              <a:t>Plus de nature en ville sur nos quartiers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6000" y="2196720"/>
            <a:ext cx="5003640" cy="343476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5157000" y="2340000"/>
            <a:ext cx="4745880" cy="3257640"/>
          </a:xfrm>
          <a:prstGeom prst="rect">
            <a:avLst/>
          </a:prstGeom>
          <a:ln w="0">
            <a:noFill/>
          </a:ln>
        </p:spPr>
      </p:pic>
      <p:sp>
        <p:nvSpPr>
          <p:cNvPr id="107" name="PlaceHolder 2"/>
          <p:cNvSpPr>
            <a:spLocks noGrp="1"/>
          </p:cNvSpPr>
          <p:nvPr>
            <p:ph type="title"/>
          </p:nvPr>
        </p:nvSpPr>
        <p:spPr>
          <a:xfrm>
            <a:off x="-144000" y="1172520"/>
            <a:ext cx="666036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1- </a:t>
            </a:r>
            <a:r>
              <a:rPr b="1" lang="fr-FR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Espaces verts publics de proximité :</a:t>
            </a:r>
            <a:br>
              <a:rPr sz="2200"/>
            </a:br>
            <a:r>
              <a:rPr b="1" lang="fr-FR" sz="2200" spc="-1" strike="noStrike" u="sng">
                <a:solidFill>
                  <a:srgbClr val="fd0602"/>
                </a:solidFill>
                <a:uFillTx/>
                <a:latin typeface="Arial"/>
                <a:ea typeface="Microsoft YaHei"/>
              </a:rPr>
              <a:t>un besoin de 10 ha</a:t>
            </a:r>
            <a:r>
              <a:rPr b="1" lang="fr-FR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 à Marais/Mont-à-Camp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551AC243-B839-4720-974F-BCB7202842A8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Microsoft YaHei"/>
              </a:rPr>
              <a:t>Plus de nature en ville sur nos quartiers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title"/>
          </p:nvPr>
        </p:nvSpPr>
        <p:spPr>
          <a:xfrm>
            <a:off x="252000" y="1172520"/>
            <a:ext cx="8783640" cy="9460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marL="828000" indent="-828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200" spc="-1" strike="noStrike">
                <a:solidFill>
                  <a:srgbClr val="000000"/>
                </a:solidFill>
                <a:latin typeface="Arial"/>
                <a:ea typeface="Microsoft YaHei"/>
              </a:rPr>
              <a:t>2- </a:t>
            </a:r>
            <a:r>
              <a:rPr b="1" lang="fr-FR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Et aussi un besoin de grande nature en ville pour la biodiversité</a:t>
            </a:r>
            <a:br>
              <a:rPr sz="2000"/>
            </a:br>
            <a:r>
              <a:rPr b="0" lang="fr-FR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En écho au Bois de Boulogne, au Parc Saint Sauveur, au Jardin Botanique, au Parc urbain de Lomme...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760000" y="3125160"/>
            <a:ext cx="4139640" cy="834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4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Opportunité de 30 ha de grande nature autour et avec la gare d’eau/Boschetti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0" t="8088" r="19534" b="1548"/>
          <a:stretch/>
        </p:blipFill>
        <p:spPr>
          <a:xfrm>
            <a:off x="581400" y="2223360"/>
            <a:ext cx="4854240" cy="3463920"/>
          </a:xfrm>
          <a:prstGeom prst="rect">
            <a:avLst/>
          </a:prstGeom>
          <a:ln w="12600">
            <a:noFill/>
          </a:ln>
        </p:spPr>
      </p:pic>
      <p:sp>
        <p:nvSpPr>
          <p:cNvPr id="113" name="PlaceHolder 4"/>
          <p:cNvSpPr>
            <a:spLocks noGrp="1"/>
          </p:cNvSpPr>
          <p:nvPr>
            <p:ph type="title"/>
          </p:nvPr>
        </p:nvSpPr>
        <p:spPr>
          <a:xfrm>
            <a:off x="5760000" y="3394080"/>
            <a:ext cx="5399640" cy="13021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Microsoft YaHei"/>
              </a:rPr>
              <a:t>Permettant aussi une très belle entrée de ville.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1525B10C-311C-446A-B268-E3523B367DE1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44000" y="-232200"/>
            <a:ext cx="7775640" cy="29772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spcAft>
                <a:spcPts val="567"/>
              </a:spcAft>
              <a:buNone/>
              <a:tabLst>
                <a:tab algn="l" pos="0"/>
              </a:tabLst>
            </a:pPr>
            <a:br>
              <a:rPr sz="2800"/>
            </a:b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Microsoft YaHei"/>
              </a:rPr>
              <a:t>Suite à ces 10 ans de constructions frénétiques, il est indispensable de revoir les projets</a:t>
            </a:r>
            <a:br>
              <a:rPr sz="2800"/>
            </a:br>
            <a:br>
              <a:rPr sz="1000"/>
            </a:b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(2 opportunités : élections- concession/ Soreli)</a:t>
            </a:r>
            <a:br>
              <a:rPr sz="4400"/>
            </a:br>
            <a:br>
              <a:rPr sz="1800"/>
            </a:b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6000" y="2052000"/>
            <a:ext cx="6263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93333" lnSpcReduction="10000"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Dé-densifier la 2è phase RHD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 pas défigurer le Parc Rosa Bonheur avec des tours centrales de 8 étages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Limiter l’usage de Boschetti à des activités humaines douces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spcAft>
                <a:spcPts val="283"/>
              </a:spcAft>
              <a:buNone/>
              <a:tabLst>
                <a:tab algn="l" pos="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Questionner la pertinence des projets de route 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Lino Nord, Bd industriel, accès à Boschetti...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6660000" y="1204560"/>
            <a:ext cx="3408480" cy="480708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6681600" y="1440000"/>
            <a:ext cx="3419640" cy="88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3560" bIns="4356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"/>
          <p:cNvSpPr/>
          <p:nvPr/>
        </p:nvSpPr>
        <p:spPr>
          <a:xfrm>
            <a:off x="6681600" y="1260000"/>
            <a:ext cx="3419640" cy="196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rcRect l="10558" t="0" r="10240" b="92493"/>
          <a:stretch/>
        </p:blipFill>
        <p:spPr>
          <a:xfrm>
            <a:off x="6696000" y="1008000"/>
            <a:ext cx="3405240" cy="449640"/>
          </a:xfrm>
          <a:prstGeom prst="rect">
            <a:avLst/>
          </a:prstGeom>
          <a:ln w="0">
            <a:noFill/>
          </a:ln>
        </p:spPr>
      </p:pic>
      <p:sp>
        <p:nvSpPr>
          <p:cNvPr id="121" name=""/>
          <p:cNvSpPr/>
          <p:nvPr/>
        </p:nvSpPr>
        <p:spPr>
          <a:xfrm>
            <a:off x="6681600" y="1368000"/>
            <a:ext cx="3419640" cy="1256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2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092A675-A633-47D7-9D2D-3DBBE49ECA26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rcRect l="0" t="0" r="13489" b="0"/>
          <a:stretch/>
        </p:blipFill>
        <p:spPr>
          <a:xfrm>
            <a:off x="6120000" y="2444760"/>
            <a:ext cx="3959280" cy="324288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36000" y="2052360"/>
            <a:ext cx="6263640" cy="3288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93333" lnSpcReduction="10000"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Dé-densifier la 2è phase RHD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Ne pas défigurer le Parc Rosa Bonheur avec des tours centrales de 8 étages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Limiter l’usage de Boschetti à des activités humaines douces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864000" indent="0">
              <a:lnSpc>
                <a:spcPct val="100000"/>
              </a:lnSpc>
              <a:spcBef>
                <a:spcPts val="1134"/>
              </a:spcBef>
              <a:spcAft>
                <a:spcPts val="283"/>
              </a:spcAft>
              <a:buNone/>
              <a:tabLst>
                <a:tab algn="l" pos="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fr-FR" sz="2000" spc="-1" strike="noStrike">
                <a:solidFill>
                  <a:srgbClr val="000000"/>
                </a:solidFill>
                <a:latin typeface="Arial"/>
              </a:rPr>
              <a:t>Questionner la pertinence des projets de route 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Lino Nord, Bd industriel, accès à Boschetti...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9542880" y="5211000"/>
            <a:ext cx="5378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44139C65-CDA4-4C25-9C30-11EAA6D88E07}" type="slidenum">
              <a:rPr b="0" lang="fr-FR" sz="24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 txBox="1"/>
          <p:nvPr/>
        </p:nvSpPr>
        <p:spPr>
          <a:xfrm>
            <a:off x="144360" y="-232200"/>
            <a:ext cx="7775640" cy="29772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spcAft>
                <a:spcPts val="567"/>
              </a:spcAft>
              <a:tabLst>
                <a:tab algn="l" pos="0"/>
              </a:tabLst>
            </a:pPr>
            <a:br>
              <a:rPr sz="2800"/>
            </a:b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Microsoft YaHei"/>
              </a:rPr>
              <a:t>Suite à ces 10 ans de constructions frénétiques, il est indispensable de revoir les projets</a:t>
            </a:r>
            <a:br>
              <a:rPr sz="2800"/>
            </a:br>
            <a:br>
              <a:rPr sz="1000"/>
            </a:br>
            <a:r>
              <a:rPr b="0" i="1" lang="fr-FR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(2 opportunités : élections- concession/ Soreli)</a:t>
            </a:r>
            <a:br>
              <a:rPr sz="4400"/>
            </a:br>
            <a:br>
              <a:rPr sz="1800"/>
            </a:b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2026-01-06T08:10:46Z</dcterms:created>
  <dc:creator/>
  <dc:description/>
  <dc:language>fr-FR</dc:language>
  <cp:lastModifiedBy/>
  <dcterms:modified xsi:type="dcterms:W3CDTF">2026-01-14T22:00:17Z</dcterms:modified>
  <cp:revision>65</cp:revision>
  <dc:subject/>
  <dc:title>Deûl’Air 2 objectifs principaux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